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sldIdLst>
    <p:sldId id="287" r:id="rId3"/>
    <p:sldId id="281" r:id="rId4"/>
    <p:sldId id="286" r:id="rId5"/>
    <p:sldId id="283" r:id="rId6"/>
    <p:sldId id="27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307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07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307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82EC46E4-D00A-4FDF-99BC-EB64F96B4D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07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88A16-DAC3-476E-9E46-E3338E3F5E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6D1E-B07D-411F-8135-604C93CE2B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2709EE8-A8D5-45FA-B1C0-33AF075115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27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27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27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27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90070EE-557E-4297-8A8C-E8CD0D15F96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27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27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DB0CF-6F1F-4526-B001-5907DF8F1B2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25C05A-D6BD-4B00-B248-08A5D92A828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DCB0B9-AF97-449E-9BE4-0CD4761E466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7A7688-B79A-441B-93B5-D1238493D8B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215D0D-53A3-4138-9A47-257E3E3240D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72A94E-55BE-42E2-B917-C886FF528DA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7E268-BA98-48D5-B157-AFD9D4FC3D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5F1356-D5A4-4565-B3D0-C53923D95D1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F3C0D7-9909-4ED0-8071-D4B7EA27391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16CBE3-49A9-4E08-ADDB-32F50F4D713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8B58DB-15D4-4AD4-89DD-B10757F3046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F3708-EE0F-4B12-A0C6-6E5BA9D898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C1374-6943-4FF1-8CB4-7DF46E806E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173FA-30DD-4153-AF45-8DAB7545B6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97661-058E-43F3-AE2A-4DCE19E04D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643C4-61D5-4B06-A774-00D68EA760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BD441-5C9A-4887-86DB-659A8A5F0A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476BC-115E-4FA3-AD29-0A688DBB5A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96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97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297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97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97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5922C25B-7693-46BD-8457-202766C56F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75" r:id="rId12"/>
  </p:sldLayoutIdLst>
  <p:transition>
    <p:random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D8092FF8-B356-41E0-8386-9BDE7D9FAF6D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17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17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317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317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317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17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7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>
          <a:xfrm>
            <a:off x="827584" y="2492896"/>
            <a:ext cx="7924800" cy="2088232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ИЗУЧЕНИЕ РАЗДЕЛА ОБЖ «ПЕРВАЯ  ПОМОЩЬ»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AutoShape 2"/>
          <p:cNvSpPr txBox="1">
            <a:spLocks noChangeArrowheads="1"/>
          </p:cNvSpPr>
          <p:nvPr/>
        </p:nvSpPr>
        <p:spPr>
          <a:xfrm>
            <a:off x="2195736" y="4797152"/>
            <a:ext cx="5184576" cy="1539552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МБОУ Сеченовская СОШ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Педагог-организатор ОБЖ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Балтушкин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Михаил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Юрьевич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184275" y="1624013"/>
            <a:ext cx="7924800" cy="941387"/>
          </a:xfrm>
        </p:spPr>
        <p:txBody>
          <a:bodyPr/>
          <a:lstStyle/>
          <a:p>
            <a:r>
              <a:rPr lang="ru-RU" b="0"/>
              <a:t>Содержание сообщения при вызове помощи: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•Ваш номер телефона;</a:t>
            </a:r>
          </a:p>
          <a:p>
            <a:pPr>
              <a:lnSpc>
                <a:spcPct val="90000"/>
              </a:lnSpc>
            </a:pPr>
            <a:r>
              <a:rPr lang="ru-RU"/>
              <a:t>•Точное местонахождение происшествия; приметы и опознавательные знаки;</a:t>
            </a:r>
          </a:p>
          <a:p>
            <a:pPr>
              <a:lnSpc>
                <a:spcPct val="90000"/>
              </a:lnSpc>
            </a:pPr>
            <a:r>
              <a:rPr lang="ru-RU"/>
              <a:t>•Тип и серьезность происшествия;</a:t>
            </a:r>
          </a:p>
          <a:p>
            <a:pPr>
              <a:lnSpc>
                <a:spcPct val="90000"/>
              </a:lnSpc>
            </a:pPr>
            <a:r>
              <a:rPr lang="ru-RU"/>
              <a:t>•Количество, пол, примерный возраст пострадавших;</a:t>
            </a:r>
          </a:p>
          <a:p>
            <a:pPr>
              <a:lnSpc>
                <a:spcPct val="90000"/>
              </a:lnSpc>
            </a:pPr>
            <a:r>
              <a:rPr lang="ru-RU"/>
              <a:t>•Подробности об аварии, предположительный диагноз.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0"/>
              <a:t>Карта наблюдения за состоянием пострадавшего</a:t>
            </a:r>
            <a:r>
              <a:rPr lang="ru-RU" sz="3200"/>
              <a:t> </a:t>
            </a:r>
          </a:p>
        </p:txBody>
      </p:sp>
      <p:graphicFrame>
        <p:nvGraphicFramePr>
          <p:cNvPr id="21585" name="Group 81"/>
          <p:cNvGraphicFramePr>
            <a:graphicFrameLocks noGrp="1"/>
          </p:cNvGraphicFramePr>
          <p:nvPr>
            <p:ph type="tbl" idx="1"/>
          </p:nvPr>
        </p:nvGraphicFramePr>
        <p:xfrm>
          <a:off x="838200" y="2276475"/>
          <a:ext cx="7693025" cy="4511040"/>
        </p:xfrm>
        <a:graphic>
          <a:graphicData uri="http://schemas.openxmlformats.org/drawingml/2006/table">
            <a:tbl>
              <a:tblPr/>
              <a:tblGrid>
                <a:gridCol w="2800350"/>
                <a:gridCol w="4892675"/>
              </a:tblGrid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Имя пострадавшего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и время наблюдения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Речь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Нормальная, неразборчивая, бессвязная. Отсутствует.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Движение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Слушается команды. Реакция на боль. Нет реакции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Глаза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Следят за ситуацией. Открываются в ответ на обращение. Открываются на боль. Нет реакции.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Пульс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Удары в мин. Слабый. Только на крупных артериях. Нет.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Дыхание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Вдохи в мин. Поверхностное. Не ритмичное. Отдельные судорожные вдохи.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Основные мероприятия первой помощи пострадавшему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Прекращение вредных воздействий;</a:t>
            </a:r>
          </a:p>
          <a:p>
            <a:pPr>
              <a:lnSpc>
                <a:spcPct val="90000"/>
              </a:lnSpc>
            </a:pPr>
            <a:r>
              <a:rPr lang="ru-RU" sz="2400"/>
              <a:t>Обеспечение безопасности;</a:t>
            </a:r>
          </a:p>
          <a:p>
            <a:pPr>
              <a:lnSpc>
                <a:spcPct val="90000"/>
              </a:lnSpc>
            </a:pPr>
            <a:r>
              <a:rPr lang="ru-RU" sz="2400"/>
              <a:t>Оценка тяжести поражения;</a:t>
            </a:r>
          </a:p>
          <a:p>
            <a:pPr>
              <a:lnSpc>
                <a:spcPct val="90000"/>
              </a:lnSpc>
            </a:pPr>
            <a:r>
              <a:rPr lang="ru-RU" sz="2400"/>
              <a:t>Сердечно-легочная реанимация (строго по показаниям!);</a:t>
            </a:r>
          </a:p>
          <a:p>
            <a:pPr>
              <a:lnSpc>
                <a:spcPct val="90000"/>
              </a:lnSpc>
            </a:pPr>
            <a:r>
              <a:rPr lang="ru-RU" sz="2400"/>
              <a:t>Остановка кровотечения;</a:t>
            </a:r>
          </a:p>
          <a:p>
            <a:pPr>
              <a:lnSpc>
                <a:spcPct val="90000"/>
              </a:lnSpc>
            </a:pPr>
            <a:r>
              <a:rPr lang="ru-RU" sz="2400"/>
              <a:t>Обработка поврежденной области;</a:t>
            </a:r>
          </a:p>
          <a:p>
            <a:pPr>
              <a:lnSpc>
                <a:spcPct val="90000"/>
              </a:lnSpc>
            </a:pPr>
            <a:r>
              <a:rPr lang="ru-RU" sz="2400"/>
              <a:t>Иммобилизация;</a:t>
            </a:r>
          </a:p>
          <a:p>
            <a:pPr>
              <a:lnSpc>
                <a:spcPct val="90000"/>
              </a:lnSpc>
            </a:pPr>
            <a:r>
              <a:rPr lang="ru-RU" sz="2400"/>
              <a:t>Транспортировка.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клиника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333375"/>
            <a:ext cx="5327650" cy="6453188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Цель дисциплины </a:t>
            </a:r>
            <a:r>
              <a:rPr lang="ru-RU" dirty="0" smtClean="0"/>
              <a:t>ОБЖ</a:t>
            </a:r>
            <a:endParaRPr lang="ru-RU" dirty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/>
              <a:t>изучение основ взаимодействия человека со средой  обитания  (бытовой, социальной, природной, духовной), а также правил рационального поведения в экстремальных и чрезвычайных ситуациях и методов неотложной помощи пострадавшим.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золотые правила безопасности жизни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997200"/>
            <a:ext cx="7693025" cy="3089275"/>
          </a:xfrm>
        </p:spPr>
        <p:txBody>
          <a:bodyPr/>
          <a:lstStyle/>
          <a:p>
            <a:r>
              <a:rPr lang="ru-RU" sz="3200"/>
              <a:t>1. Предвидеть опасность!</a:t>
            </a:r>
            <a:br>
              <a:rPr lang="ru-RU" sz="3200"/>
            </a:br>
            <a:r>
              <a:rPr lang="ru-RU" sz="3200"/>
              <a:t>2. По возможности избегать ее!</a:t>
            </a:r>
            <a:br>
              <a:rPr lang="ru-RU" sz="3200"/>
            </a:br>
            <a:r>
              <a:rPr lang="ru-RU" sz="3200"/>
              <a:t>3. При необходимости - действовать! </a:t>
            </a:r>
            <a:endParaRPr lang="en-US" sz="3200"/>
          </a:p>
          <a:p>
            <a:r>
              <a:rPr lang="ru-RU" sz="2400"/>
              <a:t>Физическая и психологическая готовность к встрече с чрезвычайной ситуацией для человека чаще более значима, чем государственные меры.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60363" y="762000"/>
            <a:ext cx="8172450" cy="1143000"/>
          </a:xfrm>
          <a:prstGeom prst="rect">
            <a:avLst/>
          </a:prstGeom>
          <a:noFill/>
          <a:ln/>
        </p:spPr>
        <p:txBody>
          <a:bodyPr/>
          <a:lstStyle/>
          <a:p>
            <a:pPr algn="r"/>
            <a:r>
              <a:rPr lang="ru-RU" sz="2400" dirty="0"/>
              <a:t>ПСИХОЛОГО-ПЕДАГОГИЧЕСКИЕ</a:t>
            </a:r>
            <a:br>
              <a:rPr lang="ru-RU" sz="2400" dirty="0"/>
            </a:br>
            <a:r>
              <a:rPr lang="ru-RU" sz="2400" dirty="0"/>
              <a:t>ОСНОВЫ ПОДГОТОВКИ</a:t>
            </a:r>
            <a:br>
              <a:rPr lang="ru-RU" sz="2400" dirty="0"/>
            </a:br>
            <a:r>
              <a:rPr lang="ru-RU" sz="2400" dirty="0"/>
              <a:t>К ДЕЙСТВИЯМ В ОПАСНЫХ И ЭКСТРЕМАЛЬНЫХ</a:t>
            </a:r>
            <a:br>
              <a:rPr lang="ru-RU" sz="2400" dirty="0"/>
            </a:br>
            <a:r>
              <a:rPr lang="ru-RU" sz="2400" dirty="0"/>
              <a:t>СИТУАЦИЯХ 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2252663"/>
            <a:ext cx="8748712" cy="4632325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Психологическая подготовленность человека к действиям в опасных и экстремальных ситуациях — это нечто" большее, чем простая обученность и техническое умение выполнять определенные действия. Прежде всего это умение управлять собой, своими чувствами, мыслями и ощущениями. Неподготовленный в психологическом отношении человек, столкнувшись с реальной угрозой для жизни, перестает правильно оценивать ситуацию У него нарушается восприятие происходящего вокруг в его поведении все сильнее проявляются страх, тревога, растерянность. Он думает, что опасность гораздо больше, чем есть на самом деле, и начинает заранее представлять себе самые жуткие картины своего будущего. В таком состоянии ему вряд ли удастся вспомнить, что надо делать.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Роль учителя: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/>
              <a:t>На плановых уроках и факультативных занятиях учителю следует стремиться к тому, чтобы наряду с учебными решались следующие психолого-педагогические задачи: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развитие бдительности, осмотрительности, разумной</a:t>
            </a:r>
            <a:br>
              <a:rPr lang="ru-RU" sz="1800" dirty="0"/>
            </a:br>
            <a:r>
              <a:rPr lang="ru-RU" sz="1800" dirty="0"/>
              <a:t>осторожности и постоянной ориентированности на выявление опасных факторов;	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воспитание уверенности и оптимизма, веры в успех</a:t>
            </a:r>
            <a:br>
              <a:rPr lang="ru-RU" sz="1800" dirty="0"/>
            </a:br>
            <a:r>
              <a:rPr lang="ru-RU" sz="1800" dirty="0"/>
              <a:t>при столкновении с реальными угрозами;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повышение психологической устойчивости к воздействию опасных и чрезвычайных ситуаций;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формирование   необходимых </a:t>
            </a:r>
            <a:r>
              <a:rPr lang="ru-RU" sz="1800" dirty="0" smtClean="0"/>
              <a:t>привычек</a:t>
            </a:r>
            <a:r>
              <a:rPr lang="ru-RU" sz="1800" dirty="0"/>
              <a:t>, </a:t>
            </a:r>
            <a:r>
              <a:rPr lang="ru-RU" sz="1800" dirty="0" smtClean="0"/>
              <a:t>навыков   </a:t>
            </a:r>
            <a:r>
              <a:rPr lang="ru-RU" sz="1800" dirty="0"/>
              <a:t>и</a:t>
            </a:r>
            <a:br>
              <a:rPr lang="ru-RU" sz="1800" dirty="0"/>
            </a:br>
            <a:r>
              <a:rPr lang="ru-RU" sz="1800" dirty="0"/>
              <a:t>умений, обеспечивающих правильные действия и выживание;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овладение необходимыми знаниями, навыками и умениями по оказанию первой медицинской и психологической само и взаимопомощи.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333375"/>
            <a:ext cx="8229600" cy="1371600"/>
          </a:xfrm>
        </p:spPr>
        <p:txBody>
          <a:bodyPr/>
          <a:lstStyle/>
          <a:p>
            <a:r>
              <a:rPr lang="ru-RU" sz="3200" b="1" dirty="0"/>
              <a:t>Организация неотложной помощи пострадавшим в ЧС и при некоторых заболеваниях</a:t>
            </a:r>
            <a:r>
              <a:rPr lang="ru-RU" sz="3200" dirty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569325" cy="387192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dirty="0"/>
              <a:t>Первая помощь</a:t>
            </a:r>
            <a:r>
              <a:rPr lang="ru-RU" sz="2800" dirty="0"/>
              <a:t> – это только временная мера при несчастном случае, осуществляемая для того, чтобы спасти жизнь, предотвратить дополнительные травмы и облегчить страдания, пока не станет возможным оказание квалифицированной медицинской помощи. 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Педагог не должен заниматься лечением пострадавших, брать на себя ответственность за диагноз и проведенное лечение. Но за отказ от оказания неотложной помощи, за оставление в опасности каждый гражданин несет свою долю ответственности.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1022350" y="1771650"/>
            <a:ext cx="8229600" cy="720725"/>
          </a:xfrm>
        </p:spPr>
        <p:txBody>
          <a:bodyPr/>
          <a:lstStyle/>
          <a:p>
            <a:r>
              <a:rPr lang="ru-RU" sz="4800" b="0"/>
              <a:t>Цели первой помощи:</a:t>
            </a:r>
            <a:r>
              <a:rPr lang="ru-RU" sz="4800"/>
              <a:t/>
            </a:r>
            <a:br>
              <a:rPr lang="ru-RU" sz="4800"/>
            </a:br>
            <a:endParaRPr lang="ru-RU" sz="48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801938"/>
            <a:ext cx="7693025" cy="3284537"/>
          </a:xfrm>
        </p:spPr>
        <p:txBody>
          <a:bodyPr/>
          <a:lstStyle/>
          <a:p>
            <a:r>
              <a:rPr lang="ru-RU" sz="3200"/>
              <a:t>Сохранить жизнь;</a:t>
            </a:r>
          </a:p>
          <a:p>
            <a:r>
              <a:rPr lang="ru-RU" sz="3200"/>
              <a:t>Свести к минимуму возможные последствия происшествия;</a:t>
            </a:r>
          </a:p>
          <a:p>
            <a:r>
              <a:rPr lang="ru-RU" sz="3200"/>
              <a:t>Способствовать выздоровлению;</a:t>
            </a:r>
          </a:p>
          <a:p>
            <a:r>
              <a:rPr lang="ru-RU" sz="3200"/>
              <a:t>Облегчить страдания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0"/>
              <a:t>Ваши задачи: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 Определить, действительно ли неотложная ситуация имеет место,</a:t>
            </a:r>
          </a:p>
          <a:p>
            <a:pPr>
              <a:lnSpc>
                <a:spcPct val="90000"/>
              </a:lnSpc>
            </a:pPr>
            <a:r>
              <a:rPr lang="ru-RU"/>
              <a:t> Принять решение действовать,</a:t>
            </a:r>
          </a:p>
          <a:p>
            <a:pPr>
              <a:lnSpc>
                <a:spcPct val="90000"/>
              </a:lnSpc>
            </a:pPr>
            <a:r>
              <a:rPr lang="ru-RU"/>
              <a:t> Вызвать неотложную медицинскую помощь,</a:t>
            </a:r>
          </a:p>
          <a:p>
            <a:pPr>
              <a:lnSpc>
                <a:spcPct val="90000"/>
              </a:lnSpc>
            </a:pPr>
            <a:r>
              <a:rPr lang="ru-RU"/>
              <a:t> Оказать первую помощь до прибытия «скорой помощи».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688975"/>
            <a:ext cx="9036050" cy="868363"/>
          </a:xfrm>
        </p:spPr>
        <p:txBody>
          <a:bodyPr/>
          <a:lstStyle/>
          <a:p>
            <a:r>
              <a:rPr lang="ru-RU" b="1"/>
              <a:t>Алгоритм обеспечения безопасности: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00200"/>
            <a:ext cx="903605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1. Оглянитесь и убедитесь в том, что ни пациенту, ни вам не угрожает новая опасность.</a:t>
            </a:r>
          </a:p>
          <a:p>
            <a:pPr>
              <a:lnSpc>
                <a:spcPct val="80000"/>
              </a:lnSpc>
            </a:pPr>
            <a:r>
              <a:rPr lang="ru-RU" sz="2400"/>
              <a:t>2. По возможности оставьте потерпевшего лежать там, где он лежит, пока его не осмотрят. Если придется перемещать, делайте это с особой осторожностью.</a:t>
            </a:r>
          </a:p>
          <a:p>
            <a:pPr>
              <a:lnSpc>
                <a:spcPct val="80000"/>
              </a:lnSpc>
            </a:pPr>
            <a:r>
              <a:rPr lang="ru-RU" sz="2400"/>
              <a:t>3. Если у потерпевшего рвота, положите его на бок, чтобы он не задохнулся.</a:t>
            </a:r>
          </a:p>
          <a:p>
            <a:pPr>
              <a:lnSpc>
                <a:spcPct val="80000"/>
              </a:lnSpc>
            </a:pPr>
            <a:r>
              <a:rPr lang="ru-RU" sz="2400"/>
              <a:t>4. Если он не дышит, делайте искусственное дыхание.</a:t>
            </a:r>
          </a:p>
          <a:p>
            <a:pPr>
              <a:lnSpc>
                <a:spcPct val="80000"/>
              </a:lnSpc>
            </a:pPr>
            <a:r>
              <a:rPr lang="ru-RU" sz="2400"/>
              <a:t>5. Накройте потерпевшего, чтобы он не замерз, защитите его от дождя или снега.</a:t>
            </a:r>
          </a:p>
          <a:p>
            <a:pPr>
              <a:lnSpc>
                <a:spcPct val="80000"/>
              </a:lnSpc>
            </a:pPr>
            <a:r>
              <a:rPr lang="ru-RU" sz="2400"/>
              <a:t>6. Перевяжите и зафиксируйте травмированный орган.</a:t>
            </a:r>
          </a:p>
          <a:p>
            <a:pPr>
              <a:lnSpc>
                <a:spcPct val="80000"/>
              </a:lnSpc>
            </a:pPr>
            <a:r>
              <a:rPr lang="ru-RU" sz="2400"/>
              <a:t>7. Выберите наиболее подходящий способ транспортировки.</a:t>
            </a:r>
          </a:p>
          <a:p>
            <a:pPr>
              <a:lnSpc>
                <a:spcPct val="80000"/>
              </a:lnSpc>
            </a:pPr>
            <a:r>
              <a:rPr lang="ru-RU" sz="2400"/>
              <a:t>8. Вызовите квалифицированную помощь как можно скорее.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109</TotalTime>
  <Words>612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Капсулы</vt:lpstr>
      <vt:lpstr>Пиксел</vt:lpstr>
      <vt:lpstr>Слайд 1</vt:lpstr>
      <vt:lpstr>Цель дисциплины ОБЖ</vt:lpstr>
      <vt:lpstr>золотые правила безопасности жизни </vt:lpstr>
      <vt:lpstr>ПСИХОЛОГО-ПЕДАГОГИЧЕСКИЕ ОСНОВЫ ПОДГОТОВКИ К ДЕЙСТВИЯМ В ОПАСНЫХ И ЭКСТРЕМАЛЬНЫХ СИТУАЦИЯХ </vt:lpstr>
      <vt:lpstr>Роль учителя:</vt:lpstr>
      <vt:lpstr>Организация неотложной помощи пострадавшим в ЧС и при некоторых заболеваниях </vt:lpstr>
      <vt:lpstr>Цели первой помощи: </vt:lpstr>
      <vt:lpstr>Ваши задачи:</vt:lpstr>
      <vt:lpstr>Алгоритм обеспечения безопасности: </vt:lpstr>
      <vt:lpstr>Содержание сообщения при вызове помощи: </vt:lpstr>
      <vt:lpstr>Карта наблюдения за состоянием пострадавшего </vt:lpstr>
      <vt:lpstr>Основные мероприятия первой помощи пострадавшему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 безопасности жизнедеятельности участников образовательного процесса</dc:title>
  <dc:creator>Евгений Евгеньевич</dc:creator>
  <cp:lastModifiedBy>Алексей</cp:lastModifiedBy>
  <cp:revision>18</cp:revision>
  <dcterms:created xsi:type="dcterms:W3CDTF">2010-01-02T18:00:46Z</dcterms:created>
  <dcterms:modified xsi:type="dcterms:W3CDTF">2013-02-18T09:44:03Z</dcterms:modified>
</cp:coreProperties>
</file>